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1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3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4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09360" y="1097280"/>
            <a:ext cx="5394960" cy="466344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/>
          <a:effectLst>
            <a:outerShdw blurRad="1524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imgs/man_p0_0_1469x10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1481328"/>
            <a:ext cx="4937760" cy="3520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37960" y="5074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2601-H  ·  Shown in rugged field case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91440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300" dirty="0">
                <a:solidFill>
                  <a:srgbClr val="1AA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FLUXION TECHNOLOGIES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40080" y="14630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2601-H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640080" y="24688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Portable Gas Flow Standard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640080" y="3474720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Laboratory-grade flow calibration and measurement —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anywhere your work takes you.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40080" y="4663440"/>
            <a:ext cx="1691640" cy="1051560"/>
          </a:xfrm>
          <a:prstGeom prst="roundRect">
            <a:avLst>
              <a:gd name="adj" fmla="val 6957"/>
            </a:avLst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40080" y="47548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40080" y="5193792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Ranges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2468880" y="4663440"/>
            <a:ext cx="1691640" cy="1051560"/>
          </a:xfrm>
          <a:prstGeom prst="roundRect">
            <a:avLst>
              <a:gd name="adj" fmla="val 6957"/>
            </a:avLst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468880" y="47548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10,000:1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2468880" y="5193792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Turndown per Range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297680" y="4663440"/>
            <a:ext cx="1691640" cy="1051560"/>
          </a:xfrm>
          <a:prstGeom prst="roundRect">
            <a:avLst>
              <a:gd name="adj" fmla="val 6957"/>
            </a:avLst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297680" y="475488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±0.6%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4297680" y="5193792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Reading Accuracy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40080" y="61722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A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www.FluxionTek.com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42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Model 2601-H?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7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three-range, compact, lightweight instrument that serves as both a portable flow transfer standard and a precision flow meter — bringing calibration-lab performance directly to the point of use.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5120640" cy="3931920"/>
          </a:xfrm>
          <a:prstGeom prst="roundRect">
            <a:avLst>
              <a:gd name="adj" fmla="val 2791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mgs/man_p0_0_1469x10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697480"/>
            <a:ext cx="4663440" cy="331927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126480" y="2377440"/>
            <a:ext cx="5394960" cy="1188720"/>
          </a:xfrm>
          <a:prstGeom prst="roundRect">
            <a:avLst>
              <a:gd name="adj" fmla="val 769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55080" y="2487168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Transfer Standard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355080" y="283464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and calibrate other flow instruments in the field or lab — traceable, repeatable reference measurements at your fingertips.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26480" y="3749040"/>
            <a:ext cx="5394960" cy="1188720"/>
          </a:xfrm>
          <a:prstGeom prst="roundRect">
            <a:avLst>
              <a:gd name="adj" fmla="val 7692"/>
            </a:avLst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355080" y="3858768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Flow Meter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355080" y="420624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gas flow directly across three independent ranges, with live pressure and temperature readings on a 5" color touch screen.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126480" y="5120640"/>
            <a:ext cx="5394960" cy="1188720"/>
          </a:xfrm>
          <a:prstGeom prst="roundRect">
            <a:avLst>
              <a:gd name="adj" fmla="val 769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55080" y="5230368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Portability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355080" y="5577840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Battery-powered for up to 10 hours of continuous operation, packaged in a rugged case that travels from bench to plant floor.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42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 Digital Instrumentation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7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heart of the 2601-H is a laminar flow element (LFE) meter with fully digital signal processing — a fundamentally more stable approach than conventional thermal mass meters.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640080" y="2423160"/>
            <a:ext cx="5349240" cy="1737360"/>
          </a:xfrm>
          <a:prstGeom prst="roundRect">
            <a:avLst>
              <a:gd name="adj" fmla="val 5263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69748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2807208"/>
            <a:ext cx="374904" cy="3749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267919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Warm-Up Time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691640" y="3108960"/>
            <a:ext cx="4114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measure the moment it powers on — unlike thermal mass meters that need time to stabilize.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63640" y="2423160"/>
            <a:ext cx="5349240" cy="1737360"/>
          </a:xfrm>
          <a:prstGeom prst="roundRect">
            <a:avLst>
              <a:gd name="adj" fmla="val 5263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537960" y="269748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688" y="2807208"/>
            <a:ext cx="374904" cy="37490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15200" y="267919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Near-Instant Response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315200" y="3108960"/>
            <a:ext cx="4114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response to flow changes in under 10 ms, with digital filtering to minimize scatter.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389120"/>
            <a:ext cx="5349240" cy="1737360"/>
          </a:xfrm>
          <a:prstGeom prst="roundRect">
            <a:avLst>
              <a:gd name="adj" fmla="val 5263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914400" y="46634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" y="4773168"/>
            <a:ext cx="374904" cy="37490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91640" y="464515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Accuracy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691640" y="5074920"/>
            <a:ext cx="4114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LFE holds its calibration longer, with minimal drift and touch-screen zeroing before every use.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263640" y="4389120"/>
            <a:ext cx="5349240" cy="1737360"/>
          </a:xfrm>
          <a:prstGeom prst="roundRect">
            <a:avLst>
              <a:gd name="adj" fmla="val 5263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537960" y="46634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688" y="4773168"/>
            <a:ext cx="374904" cy="37490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15200" y="464515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Touch-Screen Calibration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315200" y="5074920"/>
            <a:ext cx="4114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and span are set digitally on screen; constants are stored in the meters themselves — never lost with a display swap.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4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Features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 working flow standard should have — and nothing that slows you down.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96112" y="234086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" y="2459736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32257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Independent Ranges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96112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scales from 20 sccm to 250 slpm; special ranges to 0.5 sccm available.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89120" y="210312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645152" y="234086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024" y="2459736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49240" y="232257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10,000:1 Turndown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645152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range reads from 0.01% to 100% of full scale.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138160" y="210312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394192" y="234086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3064" y="2459736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098280" y="232257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5" Color Touch Screen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94192" y="3017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Intuitive navigation for testing, settings, and on-screen calibration.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40080" y="42519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896112" y="448970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84" y="4608576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600200" y="447141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10-Hour Battery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896112" y="5166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rechargeable 24 Vdc battery or wall power — charges while plugged in.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389120" y="42519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4645152" y="448970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4024" y="4608576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349240" y="447141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USB Data Logging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645152" y="5166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Time-stamped flow and pressure data recorded to Excel-ready files.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8138160" y="42519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3"/>
          <p:cNvSpPr/>
          <p:nvPr/>
        </p:nvSpPr>
        <p:spPr>
          <a:xfrm>
            <a:off x="8394192" y="4489704"/>
            <a:ext cx="566928" cy="566928"/>
          </a:xfrm>
          <a:prstGeom prst="ellipse">
            <a:avLst/>
          </a:prstGeom>
          <a:solidFill>
            <a:srgbClr val="1AA7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3064" y="4608576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098280" y="4471416"/>
            <a:ext cx="2423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Configuration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394192" y="516636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Gauge, absolute, or barometric pressure; multiple gases; high-pressure and corrosive-gas options.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42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That Speaks for Itself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565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±0.6%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2450592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reading flow accuracy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816352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 ±0.1% FS, whichever is greater, after tare)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389120" y="146304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389120" y="160020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565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&lt;10 ms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4389120" y="2450592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response time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389120" y="2816352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near-instantaneous reaction to flow changes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138160" y="1463040"/>
            <a:ext cx="3520440" cy="1828800"/>
          </a:xfrm>
          <a:prstGeom prst="roundRect">
            <a:avLst>
              <a:gd name="adj" fmla="val 50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138160" y="160020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565C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±0.5%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8138160" y="2450592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accuracy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138160" y="2816352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reading after tare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40080" y="365760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68680" y="373989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Scale Ranges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68680" y="40233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Ranges 1 &amp; 2: 20 sccm – 250 slpm  ·  Range 3: 20 sccm – 20 slpm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263640" y="365760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F4F8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92240" y="373989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Repeatability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492240" y="40233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±(0.1% of reading + 0.02% of full scale)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80" y="452628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68680" y="460857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Range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68680" y="48920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11.5 – 160 psia standard; up to 320 psia optional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263640" y="452628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F4F8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492240" y="460857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Temp.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492240" y="48920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°F to 120 °F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40080" y="539496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68680" y="547725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868680" y="5760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¼" and ⅜" compression fittings or ¼" FNPT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263640" y="5394960"/>
            <a:ext cx="5349240" cy="731520"/>
          </a:xfrm>
          <a:prstGeom prst="roundRect">
            <a:avLst>
              <a:gd name="adj" fmla="val 7500"/>
            </a:avLst>
          </a:prstGeom>
          <a:solidFill>
            <a:srgbClr val="F4F8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492240" y="547725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&amp; Weight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492240" y="5760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18.2" × 13.4" × 6.7"  ·  approx. 17 lb (7.7 kg)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40080" y="63550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units custom-built to order — contact Fluxion for a quotation.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42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2601-H Goes to Work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instrument, from the calibration bench to the plant floor.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232257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24414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08483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Meter Calibration &amp; Verification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600200" y="242316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as a portable transfer standard to check and calibrate flow meters, controllers, and rotameters — in the lab or in the field.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63640" y="196596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492240" y="232257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244144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23760" y="208483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Leak Rate Testing Programs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223760" y="242316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leak rate monitors and test instrumentation used in containment and component leakage testing programs.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40080" y="342900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68680" y="378561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" y="3904488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354787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&amp; Process QA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600200" y="388620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gas delivery rates in production lines, gas panels, and test stands where flow accuracy drives product quality.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263640" y="342900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492240" y="378561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1112" y="3904488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23760" y="354787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Laboratory &amp; R&amp;D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223760" y="388620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wide-turndown benchtop reference for research, prototype testing, and experiments spanning sccm to slpm flows.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640080" y="489204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868680" y="524865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52" y="5367528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600200" y="501091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Service &amp; Commissioning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1600200" y="534924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power and a rugged case make on-site instrument checks and system commissioning practical anywhere.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6263640" y="4892040"/>
            <a:ext cx="5349240" cy="1298448"/>
          </a:xfrm>
          <a:prstGeom prst="roundRect">
            <a:avLst>
              <a:gd name="adj" fmla="val 7042"/>
            </a:avLst>
          </a:prstGeom>
          <a:solidFill>
            <a:srgbClr val="E8F0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3"/>
          <p:cNvSpPr/>
          <p:nvPr/>
        </p:nvSpPr>
        <p:spPr>
          <a:xfrm>
            <a:off x="6492240" y="5248656"/>
            <a:ext cx="566928" cy="566928"/>
          </a:xfrm>
          <a:prstGeom prst="ellipse">
            <a:avLst/>
          </a:prstGeom>
          <a:solidFill>
            <a:srgbClr val="0D427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1112" y="5367528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223760" y="5010912"/>
            <a:ext cx="4251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4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Test Records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7223760" y="5349240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time-stamped data to USB for audit-ready records of every calibration and verification run.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42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gs/man_p0_0_1469x1046.png"/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6766560" y="1737360"/>
            <a:ext cx="4754880" cy="33832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554480"/>
            <a:ext cx="6035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Precision You Can Carry.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640080" y="288036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2601-H puts a full calibration laboratory's confidence into a single portable case. Every unit is custom-built to your specifications.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40080" y="4297680"/>
            <a:ext cx="5486400" cy="1600200"/>
          </a:xfrm>
          <a:prstGeom prst="roundRect">
            <a:avLst>
              <a:gd name="adj" fmla="val 5714"/>
            </a:avLst>
          </a:prstGeom>
          <a:solidFill>
            <a:srgbClr val="1A559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14400" y="446227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A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 Quotation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14400" y="4846320"/>
            <a:ext cx="4937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Fluxion Technologies, LLC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(847) 971-8231   ·   Sales@FluxionTek.com</a:t>
            </a:r>
            <a:endParaRPr lang="en-US" sz="14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www.FluxionTek.com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756</Words>
  <Application>Microsoft Office PowerPoint</Application>
  <PresentationFormat>Widescreen</PresentationFormat>
  <Paragraphs>95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James Glover</cp:lastModifiedBy>
  <cp:revision>1</cp:revision>
  <dcterms:created xsi:type="dcterms:W3CDTF">2026-07-18T18:54:55Z</dcterms:created>
  <dcterms:modified xsi:type="dcterms:W3CDTF">2026-07-18T18:59:28Z</dcterms:modified>
</cp:coreProperties>
</file>