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59" d="100"/>
          <a:sy n="159" d="100"/>
        </p:scale>
        <p:origin x="156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67475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42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as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2040" y="1170432"/>
            <a:ext cx="3703320" cy="2788920"/>
          </a:xfrm>
          <a:prstGeom prst="rect">
            <a:avLst/>
          </a:prstGeom>
        </p:spPr>
      </p:pic>
      <p:pic>
        <p:nvPicPr>
          <p:cNvPr id="3" name="Image 1" descr="log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640" y="594360"/>
            <a:ext cx="566928" cy="566928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207008" y="594360"/>
            <a:ext cx="3840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FLUXION TECHNOLOGIES</a:t>
            </a:r>
            <a:endParaRPr lang="en-US" sz="1600" dirty="0"/>
          </a:p>
        </p:txBody>
      </p:sp>
      <p:sp>
        <p:nvSpPr>
          <p:cNvPr id="5" name="Text 1"/>
          <p:cNvSpPr/>
          <p:nvPr/>
        </p:nvSpPr>
        <p:spPr>
          <a:xfrm>
            <a:off x="1207008" y="914400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9FC1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Precision Gas Flow Measurement Solutions</a:t>
            </a:r>
            <a:endParaRPr lang="en-US" sz="1050" dirty="0"/>
          </a:p>
        </p:txBody>
      </p:sp>
      <p:sp>
        <p:nvSpPr>
          <p:cNvPr id="6" name="Text 2"/>
          <p:cNvSpPr/>
          <p:nvPr/>
        </p:nvSpPr>
        <p:spPr>
          <a:xfrm>
            <a:off x="548640" y="1874520"/>
            <a:ext cx="42976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 2023-1</a:t>
            </a:r>
            <a:endParaRPr lang="en-US" sz="4400" dirty="0"/>
          </a:p>
        </p:txBody>
      </p:sp>
      <p:sp>
        <p:nvSpPr>
          <p:cNvPr id="7" name="Text 3"/>
          <p:cNvSpPr/>
          <p:nvPr/>
        </p:nvSpPr>
        <p:spPr>
          <a:xfrm>
            <a:off x="548640" y="2578608"/>
            <a:ext cx="42976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Leak Rate Monitor &amp; Flow Standard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548640" y="3383280"/>
            <a:ext cx="4206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9FC1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Fast, portable leak measurement for valves, fittings, and penetrations</a:t>
            </a:r>
            <a:endParaRPr lang="en-US" sz="1300" dirty="0"/>
          </a:p>
        </p:txBody>
      </p:sp>
      <p:sp>
        <p:nvSpPr>
          <p:cNvPr id="9" name="Text 5"/>
          <p:cNvSpPr/>
          <p:nvPr/>
        </p:nvSpPr>
        <p:spPr>
          <a:xfrm>
            <a:off x="548640" y="4480560"/>
            <a:ext cx="4297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9FC1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www.FluxionTek.com   ·   +1 (847) 971-8231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4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the 2023-1?</a:t>
            </a:r>
            <a:endParaRPr lang="en-US" sz="3200" dirty="0"/>
          </a:p>
        </p:txBody>
      </p:sp>
      <p:pic>
        <p:nvPicPr>
          <p:cNvPr id="3" name="Image 0" descr="testscree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7800" y="1234440"/>
            <a:ext cx="3337560" cy="193852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257800" y="3218688"/>
            <a:ext cx="3337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50" i="1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 leak rate on the Test screen — one-touch Zero, Average, and Record</a:t>
            </a:r>
            <a:endParaRPr lang="en-US" sz="950" dirty="0"/>
          </a:p>
        </p:txBody>
      </p:sp>
      <p:sp>
        <p:nvSpPr>
          <p:cNvPr id="5" name="Text 2"/>
          <p:cNvSpPr/>
          <p:nvPr/>
        </p:nvSpPr>
        <p:spPr>
          <a:xfrm>
            <a:off x="548640" y="1097280"/>
            <a:ext cx="452628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50" b="1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rugged, highly portable leak rate monitor </a:t>
            </a:r>
            <a:r>
              <a:rPr lang="en-US" sz="145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that measures how much a sealed component leaks — quickly, accurately, and right at the point of test. It doubles as a portable flow transfer standard for verifying other flow instruments.</a:t>
            </a:r>
            <a:endParaRPr lang="en-US" sz="1450" dirty="0"/>
          </a:p>
        </p:txBody>
      </p:sp>
      <p:sp>
        <p:nvSpPr>
          <p:cNvPr id="6" name="Text 3"/>
          <p:cNvSpPr/>
          <p:nvPr/>
        </p:nvSpPr>
        <p:spPr>
          <a:xfrm>
            <a:off x="548640" y="2286000"/>
            <a:ext cx="4526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Using the flow make-up method, the 2023-1 holds the test volume at pressure with its precision regulator and reads the make-up flow directly as the leak rate — no pressure-decay math, no waiting.</a:t>
            </a:r>
            <a:endParaRPr lang="en-US" sz="1250" dirty="0"/>
          </a:p>
        </p:txBody>
      </p:sp>
      <p:sp>
        <p:nvSpPr>
          <p:cNvPr id="7" name="Shape 4"/>
          <p:cNvSpPr/>
          <p:nvPr/>
        </p:nvSpPr>
        <p:spPr>
          <a:xfrm>
            <a:off x="548640" y="3383280"/>
            <a:ext cx="1463040" cy="1188720"/>
          </a:xfrm>
          <a:prstGeom prst="roundRect">
            <a:avLst>
              <a:gd name="adj" fmla="val 6154"/>
            </a:avLst>
          </a:prstGeom>
          <a:solidFill>
            <a:srgbClr val="E8F0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548640" y="3493008"/>
            <a:ext cx="1463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1565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1,000 : 1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640080" y="3913632"/>
            <a:ext cx="12801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88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turn-down ratio for wide leak ranges</a:t>
            </a:r>
            <a:endParaRPr lang="en-US" sz="880" dirty="0"/>
          </a:p>
        </p:txBody>
      </p:sp>
      <p:sp>
        <p:nvSpPr>
          <p:cNvPr id="10" name="Shape 7"/>
          <p:cNvSpPr/>
          <p:nvPr/>
        </p:nvSpPr>
        <p:spPr>
          <a:xfrm>
            <a:off x="2148840" y="3383280"/>
            <a:ext cx="1463040" cy="1188720"/>
          </a:xfrm>
          <a:prstGeom prst="roundRect">
            <a:avLst>
              <a:gd name="adj" fmla="val 6154"/>
            </a:avLst>
          </a:prstGeom>
          <a:solidFill>
            <a:srgbClr val="E8F0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2148840" y="3493008"/>
            <a:ext cx="1463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1565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&lt; 1 sec</a:t>
            </a:r>
            <a:endParaRPr lang="en-US" sz="1700" dirty="0"/>
          </a:p>
        </p:txBody>
      </p:sp>
      <p:sp>
        <p:nvSpPr>
          <p:cNvPr id="12" name="Text 9"/>
          <p:cNvSpPr/>
          <p:nvPr/>
        </p:nvSpPr>
        <p:spPr>
          <a:xfrm>
            <a:off x="2240280" y="3913632"/>
            <a:ext cx="12801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88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warm-up — instant ready</a:t>
            </a:r>
            <a:endParaRPr lang="en-US" sz="880" dirty="0"/>
          </a:p>
        </p:txBody>
      </p:sp>
      <p:sp>
        <p:nvSpPr>
          <p:cNvPr id="13" name="Shape 10"/>
          <p:cNvSpPr/>
          <p:nvPr/>
        </p:nvSpPr>
        <p:spPr>
          <a:xfrm>
            <a:off x="3749040" y="3383280"/>
            <a:ext cx="1463040" cy="1188720"/>
          </a:xfrm>
          <a:prstGeom prst="roundRect">
            <a:avLst>
              <a:gd name="adj" fmla="val 6154"/>
            </a:avLst>
          </a:prstGeom>
          <a:solidFill>
            <a:srgbClr val="E8F0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3749040" y="3493008"/>
            <a:ext cx="1463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1565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hrs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3840480" y="3913632"/>
            <a:ext cx="12801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88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battery for a full day in the field</a:t>
            </a:r>
            <a:endParaRPr lang="en-US" sz="88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D4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It Does — Leak Testing Made Simple</a:t>
            </a:r>
            <a:endParaRPr lang="en-US" sz="3000" dirty="0"/>
          </a:p>
        </p:txBody>
      </p:sp>
      <p:pic>
        <p:nvPicPr>
          <p:cNvPr id="3" name="Image 0" descr="cas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5504" y="1188720"/>
            <a:ext cx="3154680" cy="23774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754880" y="3657600"/>
            <a:ext cx="3840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complete 2023-1 — regulator, valves, meter, and touch screen in one rugged case</a:t>
            </a:r>
            <a:endParaRPr lang="en-US" sz="1000" dirty="0"/>
          </a:p>
        </p:txBody>
      </p:sp>
      <p:sp>
        <p:nvSpPr>
          <p:cNvPr id="5" name="Shape 2"/>
          <p:cNvSpPr/>
          <p:nvPr/>
        </p:nvSpPr>
        <p:spPr>
          <a:xfrm>
            <a:off x="548640" y="1207008"/>
            <a:ext cx="402336" cy="402336"/>
          </a:xfrm>
          <a:prstGeom prst="ellipse">
            <a:avLst/>
          </a:prstGeom>
          <a:solidFill>
            <a:srgbClr val="0D427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548640" y="120700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1097280" y="1161288"/>
            <a:ext cx="3429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Connect &amp; fill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1097280" y="1463040"/>
            <a:ext cx="3474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Hook up the test volume; the built-in bypass quick-fills even large components</a:t>
            </a:r>
            <a:endParaRPr lang="en-US" sz="1050" dirty="0"/>
          </a:p>
        </p:txBody>
      </p:sp>
      <p:sp>
        <p:nvSpPr>
          <p:cNvPr id="9" name="Shape 6"/>
          <p:cNvSpPr/>
          <p:nvPr/>
        </p:nvSpPr>
        <p:spPr>
          <a:xfrm>
            <a:off x="548640" y="2075688"/>
            <a:ext cx="402336" cy="402336"/>
          </a:xfrm>
          <a:prstGeom prst="ellipse">
            <a:avLst/>
          </a:prstGeom>
          <a:solidFill>
            <a:srgbClr val="0D427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548640" y="207568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1097280" y="2029968"/>
            <a:ext cx="3429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 test pressure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1097280" y="2331720"/>
            <a:ext cx="3474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precision bleeding/relieving regulator holds pressure rock-steady</a:t>
            </a:r>
            <a:endParaRPr lang="en-US" sz="1050" dirty="0"/>
          </a:p>
        </p:txBody>
      </p:sp>
      <p:sp>
        <p:nvSpPr>
          <p:cNvPr id="13" name="Shape 10"/>
          <p:cNvSpPr/>
          <p:nvPr/>
        </p:nvSpPr>
        <p:spPr>
          <a:xfrm>
            <a:off x="548640" y="2944368"/>
            <a:ext cx="402336" cy="402336"/>
          </a:xfrm>
          <a:prstGeom prst="ellipse">
            <a:avLst/>
          </a:prstGeom>
          <a:solidFill>
            <a:srgbClr val="0D427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548640" y="294436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1097280" y="2898648"/>
            <a:ext cx="3429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 the leak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1097280" y="3200400"/>
            <a:ext cx="3474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Make-up flow shown live in sccm — that IS the leak rate</a:t>
            </a:r>
            <a:endParaRPr lang="en-US" sz="1050" dirty="0"/>
          </a:p>
        </p:txBody>
      </p:sp>
      <p:sp>
        <p:nvSpPr>
          <p:cNvPr id="17" name="Shape 14"/>
          <p:cNvSpPr/>
          <p:nvPr/>
        </p:nvSpPr>
        <p:spPr>
          <a:xfrm>
            <a:off x="548640" y="3813048"/>
            <a:ext cx="402336" cy="402336"/>
          </a:xfrm>
          <a:prstGeom prst="ellipse">
            <a:avLst/>
          </a:prstGeom>
          <a:solidFill>
            <a:srgbClr val="0D427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548640" y="381304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1097280" y="3767328"/>
            <a:ext cx="3429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Record to USB</a:t>
            </a:r>
            <a:endParaRPr lang="en-US" sz="1400" dirty="0"/>
          </a:p>
        </p:txBody>
      </p:sp>
      <p:sp>
        <p:nvSpPr>
          <p:cNvPr id="20" name="Text 17"/>
          <p:cNvSpPr/>
          <p:nvPr/>
        </p:nvSpPr>
        <p:spPr>
          <a:xfrm>
            <a:off x="1097280" y="4069080"/>
            <a:ext cx="3474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Time-stamped, Excel-ready data at the press of a button</a:t>
            </a:r>
            <a:endParaRPr lang="en-US" sz="10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4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Capabilities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548640" y="1188720"/>
            <a:ext cx="2560320" cy="1645920"/>
          </a:xfrm>
          <a:prstGeom prst="roundRect">
            <a:avLst>
              <a:gd name="adj" fmla="val 5000"/>
            </a:avLst>
          </a:prstGeom>
          <a:solidFill>
            <a:srgbClr val="E8F0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713232" y="1353312"/>
            <a:ext cx="475488" cy="475488"/>
          </a:xfrm>
          <a:prstGeom prst="ellipse">
            <a:avLst/>
          </a:prstGeom>
          <a:solidFill>
            <a:srgbClr val="1565C0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gauge_w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" y="1463040"/>
            <a:ext cx="256032" cy="25603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298448" y="1353312"/>
            <a:ext cx="1737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D4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Wide Measuring Range</a:t>
            </a:r>
            <a:endParaRPr lang="en-US" sz="1250" dirty="0"/>
          </a:p>
        </p:txBody>
      </p:sp>
      <p:sp>
        <p:nvSpPr>
          <p:cNvPr id="7" name="Text 4"/>
          <p:cNvSpPr/>
          <p:nvPr/>
        </p:nvSpPr>
        <p:spPr>
          <a:xfrm>
            <a:off x="713232" y="1938528"/>
            <a:ext cx="2240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1,000:1 turn-down; full-scale builds from 20 sccm to 250 slpm</a:t>
            </a:r>
            <a:endParaRPr lang="en-US" sz="1000" dirty="0"/>
          </a:p>
        </p:txBody>
      </p:sp>
      <p:sp>
        <p:nvSpPr>
          <p:cNvPr id="8" name="Shape 5"/>
          <p:cNvSpPr/>
          <p:nvPr/>
        </p:nvSpPr>
        <p:spPr>
          <a:xfrm>
            <a:off x="3337560" y="1188720"/>
            <a:ext cx="2560320" cy="1645920"/>
          </a:xfrm>
          <a:prstGeom prst="roundRect">
            <a:avLst>
              <a:gd name="adj" fmla="val 5000"/>
            </a:avLst>
          </a:prstGeom>
          <a:solidFill>
            <a:srgbClr val="E8F0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6"/>
          <p:cNvSpPr/>
          <p:nvPr/>
        </p:nvSpPr>
        <p:spPr>
          <a:xfrm>
            <a:off x="3502152" y="1353312"/>
            <a:ext cx="475488" cy="475488"/>
          </a:xfrm>
          <a:prstGeom prst="ellipse">
            <a:avLst/>
          </a:prstGeom>
          <a:solidFill>
            <a:srgbClr val="1565C0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0" name="Image 1" descr="chip_w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1880" y="1463040"/>
            <a:ext cx="256032" cy="256032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4087368" y="1353312"/>
            <a:ext cx="1737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D4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Instant-On Accuracy</a:t>
            </a:r>
            <a:endParaRPr lang="en-US" sz="1250" dirty="0"/>
          </a:p>
        </p:txBody>
      </p:sp>
      <p:sp>
        <p:nvSpPr>
          <p:cNvPr id="12" name="Text 8"/>
          <p:cNvSpPr/>
          <p:nvPr/>
        </p:nvSpPr>
        <p:spPr>
          <a:xfrm>
            <a:off x="3502152" y="1938528"/>
            <a:ext cx="2240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Laminar flow element — no warm-up, &lt;10 ms response, ±1% of reading</a:t>
            </a:r>
            <a:endParaRPr lang="en-US" sz="1000" dirty="0"/>
          </a:p>
        </p:txBody>
      </p:sp>
      <p:sp>
        <p:nvSpPr>
          <p:cNvPr id="13" name="Shape 9"/>
          <p:cNvSpPr/>
          <p:nvPr/>
        </p:nvSpPr>
        <p:spPr>
          <a:xfrm>
            <a:off x="6126480" y="1188720"/>
            <a:ext cx="2560320" cy="1645920"/>
          </a:xfrm>
          <a:prstGeom prst="roundRect">
            <a:avLst>
              <a:gd name="adj" fmla="val 5000"/>
            </a:avLst>
          </a:prstGeom>
          <a:solidFill>
            <a:srgbClr val="E8F0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Shape 10"/>
          <p:cNvSpPr/>
          <p:nvPr/>
        </p:nvSpPr>
        <p:spPr>
          <a:xfrm>
            <a:off x="6291072" y="1353312"/>
            <a:ext cx="475488" cy="475488"/>
          </a:xfrm>
          <a:prstGeom prst="ellipse">
            <a:avLst/>
          </a:prstGeom>
          <a:solidFill>
            <a:srgbClr val="1565C0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5" name="Image 2" descr="touch_w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00800" y="1463040"/>
            <a:ext cx="256032" cy="256032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6876288" y="1353312"/>
            <a:ext cx="1737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D4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Touchscreen Control</a:t>
            </a:r>
            <a:endParaRPr lang="en-US" sz="1250" dirty="0"/>
          </a:p>
        </p:txBody>
      </p:sp>
      <p:sp>
        <p:nvSpPr>
          <p:cNvPr id="17" name="Text 12"/>
          <p:cNvSpPr/>
          <p:nvPr/>
        </p:nvSpPr>
        <p:spPr>
          <a:xfrm>
            <a:off x="6291072" y="1938528"/>
            <a:ext cx="2240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5″ rugged color display: gas select, zero, averaging, calibration</a:t>
            </a:r>
            <a:endParaRPr lang="en-US" sz="1000" dirty="0"/>
          </a:p>
        </p:txBody>
      </p:sp>
      <p:sp>
        <p:nvSpPr>
          <p:cNvPr id="18" name="Shape 13"/>
          <p:cNvSpPr/>
          <p:nvPr/>
        </p:nvSpPr>
        <p:spPr>
          <a:xfrm>
            <a:off x="548640" y="3017520"/>
            <a:ext cx="2560320" cy="1645920"/>
          </a:xfrm>
          <a:prstGeom prst="roundRect">
            <a:avLst>
              <a:gd name="adj" fmla="val 5000"/>
            </a:avLst>
          </a:prstGeom>
          <a:solidFill>
            <a:srgbClr val="E8F0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Shape 14"/>
          <p:cNvSpPr/>
          <p:nvPr/>
        </p:nvSpPr>
        <p:spPr>
          <a:xfrm>
            <a:off x="713232" y="3182112"/>
            <a:ext cx="475488" cy="475488"/>
          </a:xfrm>
          <a:prstGeom prst="ellipse">
            <a:avLst/>
          </a:prstGeom>
          <a:solidFill>
            <a:srgbClr val="1565C0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0" name="Image 3" descr="usb_w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2960" y="3291840"/>
            <a:ext cx="256032" cy="256032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1298448" y="3182112"/>
            <a:ext cx="1737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D4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USB Data Logging</a:t>
            </a:r>
            <a:endParaRPr lang="en-US" sz="1250" dirty="0"/>
          </a:p>
        </p:txBody>
      </p:sp>
      <p:sp>
        <p:nvSpPr>
          <p:cNvPr id="22" name="Text 16"/>
          <p:cNvSpPr/>
          <p:nvPr/>
        </p:nvSpPr>
        <p:spPr>
          <a:xfrm>
            <a:off x="713232" y="3767328"/>
            <a:ext cx="2240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Time-stamped leak data straight to Excel-ready files</a:t>
            </a:r>
            <a:endParaRPr lang="en-US" sz="1000" dirty="0"/>
          </a:p>
        </p:txBody>
      </p:sp>
      <p:sp>
        <p:nvSpPr>
          <p:cNvPr id="23" name="Shape 17"/>
          <p:cNvSpPr/>
          <p:nvPr/>
        </p:nvSpPr>
        <p:spPr>
          <a:xfrm>
            <a:off x="3337560" y="3017520"/>
            <a:ext cx="2560320" cy="1645920"/>
          </a:xfrm>
          <a:prstGeom prst="roundRect">
            <a:avLst>
              <a:gd name="adj" fmla="val 5000"/>
            </a:avLst>
          </a:prstGeom>
          <a:solidFill>
            <a:srgbClr val="E8F0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Shape 18"/>
          <p:cNvSpPr/>
          <p:nvPr/>
        </p:nvSpPr>
        <p:spPr>
          <a:xfrm>
            <a:off x="3502152" y="3182112"/>
            <a:ext cx="475488" cy="475488"/>
          </a:xfrm>
          <a:prstGeom prst="ellipse">
            <a:avLst/>
          </a:prstGeom>
          <a:solidFill>
            <a:srgbClr val="1565C0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5" name="Image 4" descr="battery_w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11880" y="3291840"/>
            <a:ext cx="256032" cy="256032"/>
          </a:xfrm>
          <a:prstGeom prst="rect">
            <a:avLst/>
          </a:prstGeom>
        </p:spPr>
      </p:pic>
      <p:sp>
        <p:nvSpPr>
          <p:cNvPr id="26" name="Text 19"/>
          <p:cNvSpPr/>
          <p:nvPr/>
        </p:nvSpPr>
        <p:spPr>
          <a:xfrm>
            <a:off x="4087368" y="3182112"/>
            <a:ext cx="1737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D4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Truly Portable</a:t>
            </a:r>
            <a:endParaRPr lang="en-US" sz="1250" dirty="0"/>
          </a:p>
        </p:txBody>
      </p:sp>
      <p:sp>
        <p:nvSpPr>
          <p:cNvPr id="27" name="Text 20"/>
          <p:cNvSpPr/>
          <p:nvPr/>
        </p:nvSpPr>
        <p:spPr>
          <a:xfrm>
            <a:off x="3502152" y="3767328"/>
            <a:ext cx="2240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Battery or 24 Vdc wall power; carry-on case, ~17 lb</a:t>
            </a:r>
            <a:endParaRPr lang="en-US" sz="1000" dirty="0"/>
          </a:p>
        </p:txBody>
      </p:sp>
      <p:sp>
        <p:nvSpPr>
          <p:cNvPr id="28" name="Shape 21"/>
          <p:cNvSpPr/>
          <p:nvPr/>
        </p:nvSpPr>
        <p:spPr>
          <a:xfrm>
            <a:off x="6126480" y="3017520"/>
            <a:ext cx="2560320" cy="1645920"/>
          </a:xfrm>
          <a:prstGeom prst="roundRect">
            <a:avLst>
              <a:gd name="adj" fmla="val 5000"/>
            </a:avLst>
          </a:prstGeom>
          <a:solidFill>
            <a:srgbClr val="E8F0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9" name="Shape 22"/>
          <p:cNvSpPr/>
          <p:nvPr/>
        </p:nvSpPr>
        <p:spPr>
          <a:xfrm>
            <a:off x="6291072" y="3182112"/>
            <a:ext cx="475488" cy="475488"/>
          </a:xfrm>
          <a:prstGeom prst="ellipse">
            <a:avLst/>
          </a:prstGeom>
          <a:solidFill>
            <a:srgbClr val="1565C0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0" name="Image 5" descr="tools_w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00800" y="3291840"/>
            <a:ext cx="256032" cy="256032"/>
          </a:xfrm>
          <a:prstGeom prst="rect">
            <a:avLst/>
          </a:prstGeom>
        </p:spPr>
      </p:pic>
      <p:sp>
        <p:nvSpPr>
          <p:cNvPr id="31" name="Text 23"/>
          <p:cNvSpPr/>
          <p:nvPr/>
        </p:nvSpPr>
        <p:spPr>
          <a:xfrm>
            <a:off x="6876288" y="3182112"/>
            <a:ext cx="1737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D4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Built to Order</a:t>
            </a:r>
            <a:endParaRPr lang="en-US" sz="1250" dirty="0"/>
          </a:p>
        </p:txBody>
      </p:sp>
      <p:sp>
        <p:nvSpPr>
          <p:cNvPr id="32" name="Text 24"/>
          <p:cNvSpPr/>
          <p:nvPr/>
        </p:nvSpPr>
        <p:spPr>
          <a:xfrm>
            <a:off x="6291072" y="3767328"/>
            <a:ext cx="2240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¼″/⅜″ connections, high-pressure to 320 psia, gas mixtures supported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4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Technical Specifications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548640" y="1170432"/>
            <a:ext cx="7589520" cy="365760"/>
          </a:xfrm>
          <a:prstGeom prst="rect">
            <a:avLst/>
          </a:prstGeom>
          <a:solidFill>
            <a:srgbClr val="E8F0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713232" y="1170432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D4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Flow accuracy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108960" y="1170432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±1% of reading or ±0.1% of full scale (whichever is greater)</a:t>
            </a:r>
            <a:endParaRPr lang="en-US" sz="1150" dirty="0"/>
          </a:p>
        </p:txBody>
      </p:sp>
      <p:sp>
        <p:nvSpPr>
          <p:cNvPr id="6" name="Shape 4"/>
          <p:cNvSpPr/>
          <p:nvPr/>
        </p:nvSpPr>
        <p:spPr>
          <a:xfrm>
            <a:off x="548640" y="1554480"/>
            <a:ext cx="7589520" cy="36576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13232" y="1554480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D4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Repeatability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3108960" y="155448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±(0.1% of reading + 0.02% of full scale)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548640" y="1938528"/>
            <a:ext cx="7589520" cy="365760"/>
          </a:xfrm>
          <a:prstGeom prst="rect">
            <a:avLst/>
          </a:prstGeom>
          <a:solidFill>
            <a:srgbClr val="E8F0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713232" y="1938528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D4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Rangeability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3108960" y="1938528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0.1% to 100% of full scale (1,000:1 turn-down)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548640" y="2322576"/>
            <a:ext cx="7589520" cy="36576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713232" y="2322576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D4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Response time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3108960" y="2322576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&lt; 10 ms typical  ·  warm-up &lt; 1 second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548640" y="2706624"/>
            <a:ext cx="7589520" cy="365760"/>
          </a:xfrm>
          <a:prstGeom prst="rect">
            <a:avLst/>
          </a:prstGeom>
          <a:solidFill>
            <a:srgbClr val="E8F0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713232" y="2706624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D4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 pressure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3108960" y="2706624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 psig full scale (or specified) · ±0.5% FS after tare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548640" y="3090672"/>
            <a:ext cx="7589520" cy="36576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713232" y="3090672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D4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Pressure regulator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3108960" y="3090672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170 psig max inlet · 0–90 psig outlet · isothermal compensation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548640" y="3474720"/>
            <a:ext cx="7589520" cy="365760"/>
          </a:xfrm>
          <a:prstGeom prst="rect">
            <a:avLst/>
          </a:prstGeom>
          <a:solidFill>
            <a:srgbClr val="E8F0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713232" y="3474720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D4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Pressure range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3108960" y="347472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11.5–170 psia standard · 320 psia high-pressure option</a:t>
            </a:r>
            <a:endParaRPr lang="en-US" sz="1150" dirty="0"/>
          </a:p>
        </p:txBody>
      </p:sp>
      <p:sp>
        <p:nvSpPr>
          <p:cNvPr id="24" name="Shape 22"/>
          <p:cNvSpPr/>
          <p:nvPr/>
        </p:nvSpPr>
        <p:spPr>
          <a:xfrm>
            <a:off x="548640" y="3858768"/>
            <a:ext cx="7589520" cy="36576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713232" y="3858768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D4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Power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3108960" y="3858768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 Vdc wall adapter or internal battery</a:t>
            </a:r>
            <a:endParaRPr lang="en-US" sz="1150" dirty="0"/>
          </a:p>
        </p:txBody>
      </p:sp>
      <p:sp>
        <p:nvSpPr>
          <p:cNvPr id="27" name="Shape 25"/>
          <p:cNvSpPr/>
          <p:nvPr/>
        </p:nvSpPr>
        <p:spPr>
          <a:xfrm>
            <a:off x="548640" y="4242816"/>
            <a:ext cx="7589520" cy="365760"/>
          </a:xfrm>
          <a:prstGeom prst="rect">
            <a:avLst/>
          </a:prstGeom>
          <a:solidFill>
            <a:srgbClr val="E8F0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713232" y="4242816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D4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Size / weight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3108960" y="4242816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18.2″ × 13.4″ × 6.7″  ·  approx. 17 lb (7.7 kg)</a:t>
            </a:r>
            <a:endParaRPr lang="en-US" sz="1150" dirty="0"/>
          </a:p>
        </p:txBody>
      </p:sp>
      <p:sp>
        <p:nvSpPr>
          <p:cNvPr id="30" name="Text 28"/>
          <p:cNvSpPr/>
          <p:nvPr/>
        </p:nvSpPr>
        <p:spPr>
          <a:xfrm>
            <a:off x="548640" y="4681728"/>
            <a:ext cx="8046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Available ranges: 20 sccm – 250 slpm single range  ·  every unit custom-built to order</a:t>
            </a: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D42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the 2023-1 Works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548640" y="1261872"/>
            <a:ext cx="548640" cy="548640"/>
          </a:xfrm>
          <a:prstGeom prst="ellipse">
            <a:avLst/>
          </a:prstGeom>
          <a:solidFill>
            <a:srgbClr val="1565C0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" name="Image 0" descr="industry_w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1399032"/>
            <a:ext cx="274320" cy="27432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280160" y="1188720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Component Leak Testing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280160" y="1536192"/>
            <a:ext cx="32918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Valves, fittings, penetrations, and sealed assemblies — measured in minutes at the point of work</a:t>
            </a:r>
            <a:endParaRPr lang="en-US" sz="1100" dirty="0"/>
          </a:p>
        </p:txBody>
      </p:sp>
      <p:sp>
        <p:nvSpPr>
          <p:cNvPr id="7" name="Shape 4"/>
          <p:cNvSpPr/>
          <p:nvPr/>
        </p:nvSpPr>
        <p:spPr>
          <a:xfrm>
            <a:off x="4663440" y="1261872"/>
            <a:ext cx="548640" cy="548640"/>
          </a:xfrm>
          <a:prstGeom prst="ellipse">
            <a:avLst/>
          </a:prstGeom>
          <a:solidFill>
            <a:srgbClr val="1565C0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8" name="Image 1" descr="check_w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0600" y="1399032"/>
            <a:ext cx="274320" cy="27432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5394960" y="1188720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Containment Penetration Testing</a:t>
            </a:r>
            <a:endParaRPr lang="en-US" sz="1500" dirty="0"/>
          </a:p>
        </p:txBody>
      </p:sp>
      <p:sp>
        <p:nvSpPr>
          <p:cNvPr id="10" name="Text 6"/>
          <p:cNvSpPr/>
          <p:nvPr/>
        </p:nvSpPr>
        <p:spPr>
          <a:xfrm>
            <a:off x="5394960" y="1536192"/>
            <a:ext cx="32918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Purpose-built for local leakage rate testing programs — carry lab-grade accuracy into the plant</a:t>
            </a:r>
            <a:endParaRPr lang="en-US" sz="1100" dirty="0"/>
          </a:p>
        </p:txBody>
      </p:sp>
      <p:sp>
        <p:nvSpPr>
          <p:cNvPr id="11" name="Shape 7"/>
          <p:cNvSpPr/>
          <p:nvPr/>
        </p:nvSpPr>
        <p:spPr>
          <a:xfrm>
            <a:off x="548640" y="2679192"/>
            <a:ext cx="548640" cy="548640"/>
          </a:xfrm>
          <a:prstGeom prst="ellipse">
            <a:avLst/>
          </a:prstGeom>
          <a:solidFill>
            <a:srgbClr val="1565C0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2" descr="flask_w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800" y="2816352"/>
            <a:ext cx="274320" cy="274320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1280160" y="2606040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Flow Transfer Standard</a:t>
            </a:r>
            <a:endParaRPr lang="en-US" sz="1500" dirty="0"/>
          </a:p>
        </p:txBody>
      </p:sp>
      <p:sp>
        <p:nvSpPr>
          <p:cNvPr id="14" name="Text 9"/>
          <p:cNvSpPr/>
          <p:nvPr/>
        </p:nvSpPr>
        <p:spPr>
          <a:xfrm>
            <a:off x="1280160" y="2953512"/>
            <a:ext cx="32918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Verify and calibrate other flow meters in the shop or the field</a:t>
            </a:r>
            <a:endParaRPr lang="en-US" sz="1100" dirty="0"/>
          </a:p>
        </p:txBody>
      </p:sp>
      <p:sp>
        <p:nvSpPr>
          <p:cNvPr id="15" name="Shape 10"/>
          <p:cNvSpPr/>
          <p:nvPr/>
        </p:nvSpPr>
        <p:spPr>
          <a:xfrm>
            <a:off x="4663440" y="2679192"/>
            <a:ext cx="548640" cy="548640"/>
          </a:xfrm>
          <a:prstGeom prst="ellipse">
            <a:avLst/>
          </a:prstGeom>
          <a:solidFill>
            <a:srgbClr val="1565C0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6" name="Image 3" descr="range_w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00600" y="2816352"/>
            <a:ext cx="274320" cy="274320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5394960" y="2606040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Large-Volume Testing</a:t>
            </a:r>
            <a:endParaRPr lang="en-US" sz="1500" dirty="0"/>
          </a:p>
        </p:txBody>
      </p:sp>
      <p:sp>
        <p:nvSpPr>
          <p:cNvPr id="18" name="Text 12"/>
          <p:cNvSpPr/>
          <p:nvPr/>
        </p:nvSpPr>
        <p:spPr>
          <a:xfrm>
            <a:off x="5394960" y="2953512"/>
            <a:ext cx="32918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bypass quick-fill brings big components up to pressure fast — less waiting, more testing</a:t>
            </a:r>
            <a:endParaRPr lang="en-US" sz="1100" dirty="0"/>
          </a:p>
        </p:txBody>
      </p:sp>
      <p:sp>
        <p:nvSpPr>
          <p:cNvPr id="19" name="Shape 13"/>
          <p:cNvSpPr/>
          <p:nvPr/>
        </p:nvSpPr>
        <p:spPr>
          <a:xfrm>
            <a:off x="548640" y="4160520"/>
            <a:ext cx="8046720" cy="658368"/>
          </a:xfrm>
          <a:prstGeom prst="roundRect">
            <a:avLst>
              <a:gd name="adj" fmla="val 11111"/>
            </a:avLst>
          </a:prstGeom>
          <a:solidFill>
            <a:srgbClr val="1565C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Text 14"/>
          <p:cNvSpPr/>
          <p:nvPr/>
        </p:nvSpPr>
        <p:spPr>
          <a:xfrm>
            <a:off x="777240" y="4160520"/>
            <a:ext cx="75895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Fluxion Technologies, LLC</a:t>
            </a: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·    +1 (847) 971-8231    ·    Sales@FluxionTek.com    ·    www.FluxionTek.com</a:t>
            </a:r>
            <a:endParaRPr lang="en-US" sz="1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587</Words>
  <Application>Microsoft Office PowerPoint</Application>
  <PresentationFormat>On-screen Show (16:9)</PresentationFormat>
  <Paragraphs>79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James Glover</cp:lastModifiedBy>
  <cp:revision>1</cp:revision>
  <dcterms:created xsi:type="dcterms:W3CDTF">2026-07-18T15:53:04Z</dcterms:created>
  <dcterms:modified xsi:type="dcterms:W3CDTF">2026-07-18T15:56:40Z</dcterms:modified>
</cp:coreProperties>
</file>